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7A5A5F-9E60-428F-BD6D-C3726053929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FF8645-B9E5-430E-8F6F-26FA02680F75}">
      <dgm:prSet phldrT="[Text]" custT="1"/>
      <dgm:spPr/>
      <dgm:t>
        <a:bodyPr/>
        <a:lstStyle/>
        <a:p>
          <a:r>
            <a:rPr lang="en-US" sz="1400" dirty="0"/>
            <a:t>Low interest rates, high bond and stock prices. Top of business cycle</a:t>
          </a:r>
        </a:p>
      </dgm:t>
    </dgm:pt>
    <dgm:pt modelId="{3DD0D046-848E-4CE7-B4A2-B169BC49D631}" type="parTrans" cxnId="{639E5501-10BF-46BB-87D6-1F40D9D699C9}">
      <dgm:prSet/>
      <dgm:spPr/>
      <dgm:t>
        <a:bodyPr/>
        <a:lstStyle/>
        <a:p>
          <a:endParaRPr lang="en-US"/>
        </a:p>
      </dgm:t>
    </dgm:pt>
    <dgm:pt modelId="{88E1D559-33E5-40CE-92E9-A390C744AF8B}" type="sibTrans" cxnId="{639E5501-10BF-46BB-87D6-1F40D9D699C9}">
      <dgm:prSet/>
      <dgm:spPr/>
      <dgm:t>
        <a:bodyPr/>
        <a:lstStyle/>
        <a:p>
          <a:endParaRPr lang="en-US"/>
        </a:p>
      </dgm:t>
    </dgm:pt>
    <dgm:pt modelId="{6B36E861-93D7-4F11-9E40-BD2B4146CA8F}">
      <dgm:prSet phldrT="[Text]"/>
      <dgm:spPr/>
      <dgm:t>
        <a:bodyPr/>
        <a:lstStyle/>
        <a:p>
          <a:r>
            <a:rPr lang="en-US" dirty="0"/>
            <a:t>Inflation increase, interest rates rise, bonds stocks and economy reverse</a:t>
          </a:r>
        </a:p>
      </dgm:t>
    </dgm:pt>
    <dgm:pt modelId="{032AE4F0-0FD8-4204-81DA-DDB180DE7EB6}" type="parTrans" cxnId="{D3DE6A72-16A3-4C50-83D7-B46D72DA827A}">
      <dgm:prSet/>
      <dgm:spPr/>
      <dgm:t>
        <a:bodyPr/>
        <a:lstStyle/>
        <a:p>
          <a:endParaRPr lang="en-US"/>
        </a:p>
      </dgm:t>
    </dgm:pt>
    <dgm:pt modelId="{3BABE146-35A0-43DC-A041-B5D01B2AFC1B}" type="sibTrans" cxnId="{D3DE6A72-16A3-4C50-83D7-B46D72DA827A}">
      <dgm:prSet/>
      <dgm:spPr/>
      <dgm:t>
        <a:bodyPr/>
        <a:lstStyle/>
        <a:p>
          <a:endParaRPr lang="en-US"/>
        </a:p>
      </dgm:t>
    </dgm:pt>
    <dgm:pt modelId="{E5D5A7F9-C478-48BA-BF3F-D7BE20231A72}">
      <dgm:prSet phldrT="[Text]"/>
      <dgm:spPr/>
      <dgm:t>
        <a:bodyPr/>
        <a:lstStyle/>
        <a:p>
          <a:r>
            <a:rPr lang="en-US" dirty="0"/>
            <a:t>Poor stock and bond trailing returns – recession</a:t>
          </a:r>
        </a:p>
      </dgm:t>
    </dgm:pt>
    <dgm:pt modelId="{A0E8F3C9-3C82-4438-8F44-319FEB5D1A13}" type="parTrans" cxnId="{04194369-1828-4702-8BB0-5E23B911AAF5}">
      <dgm:prSet/>
      <dgm:spPr/>
      <dgm:t>
        <a:bodyPr/>
        <a:lstStyle/>
        <a:p>
          <a:endParaRPr lang="en-US"/>
        </a:p>
      </dgm:t>
    </dgm:pt>
    <dgm:pt modelId="{509FC9EB-C5B7-4E94-8763-E32AC7157C3F}" type="sibTrans" cxnId="{04194369-1828-4702-8BB0-5E23B911AAF5}">
      <dgm:prSet/>
      <dgm:spPr/>
      <dgm:t>
        <a:bodyPr/>
        <a:lstStyle/>
        <a:p>
          <a:endParaRPr lang="en-US"/>
        </a:p>
      </dgm:t>
    </dgm:pt>
    <dgm:pt modelId="{5CAD33AD-562D-4A92-9462-1A82BCEE3614}">
      <dgm:prSet phldrT="[Text]"/>
      <dgm:spPr/>
      <dgm:t>
        <a:bodyPr/>
        <a:lstStyle/>
        <a:p>
          <a:r>
            <a:rPr lang="en-US" dirty="0"/>
            <a:t>Interest rates peak attracting disenfranchised stock holders to move into bonds</a:t>
          </a:r>
        </a:p>
      </dgm:t>
    </dgm:pt>
    <dgm:pt modelId="{140C23A8-0AAD-49D0-A6C9-9D49A7252C98}" type="parTrans" cxnId="{032AFD02-9F2F-4047-9AAA-0443082B7C29}">
      <dgm:prSet/>
      <dgm:spPr/>
      <dgm:t>
        <a:bodyPr/>
        <a:lstStyle/>
        <a:p>
          <a:endParaRPr lang="en-US"/>
        </a:p>
      </dgm:t>
    </dgm:pt>
    <dgm:pt modelId="{BA45994A-ECC7-4A8C-A990-97E6BA7D20E1}" type="sibTrans" cxnId="{032AFD02-9F2F-4047-9AAA-0443082B7C29}">
      <dgm:prSet/>
      <dgm:spPr/>
      <dgm:t>
        <a:bodyPr/>
        <a:lstStyle/>
        <a:p>
          <a:endParaRPr lang="en-US"/>
        </a:p>
      </dgm:t>
    </dgm:pt>
    <dgm:pt modelId="{2E367055-DDFA-4CF5-A502-AAB024F84571}">
      <dgm:prSet phldrT="[Text]"/>
      <dgm:spPr/>
      <dgm:t>
        <a:bodyPr/>
        <a:lstStyle/>
        <a:p>
          <a:r>
            <a:rPr lang="en-US" dirty="0"/>
            <a:t>Interest rates are lowered stimulating growth again attracting bond  holders to move into stocks for better growth</a:t>
          </a:r>
        </a:p>
      </dgm:t>
    </dgm:pt>
    <dgm:pt modelId="{4ECDD915-A393-41E8-BCD7-F9C84A9E9A4E}" type="parTrans" cxnId="{724300B6-197C-46A0-B45B-B0AF53BB2897}">
      <dgm:prSet/>
      <dgm:spPr/>
      <dgm:t>
        <a:bodyPr/>
        <a:lstStyle/>
        <a:p>
          <a:endParaRPr lang="en-US"/>
        </a:p>
      </dgm:t>
    </dgm:pt>
    <dgm:pt modelId="{4675A1D9-234C-49EC-B537-D304416A3947}" type="sibTrans" cxnId="{724300B6-197C-46A0-B45B-B0AF53BB2897}">
      <dgm:prSet/>
      <dgm:spPr/>
      <dgm:t>
        <a:bodyPr/>
        <a:lstStyle/>
        <a:p>
          <a:endParaRPr lang="en-US"/>
        </a:p>
      </dgm:t>
    </dgm:pt>
    <dgm:pt modelId="{48910760-3DE2-4D03-8D6C-46FB21296DF1}" type="pres">
      <dgm:prSet presAssocID="{167A5A5F-9E60-428F-BD6D-C37260539292}" presName="cycle" presStyleCnt="0">
        <dgm:presLayoutVars>
          <dgm:dir/>
          <dgm:resizeHandles val="exact"/>
        </dgm:presLayoutVars>
      </dgm:prSet>
      <dgm:spPr/>
    </dgm:pt>
    <dgm:pt modelId="{7FE1969F-21B8-427E-B429-86CC0A28E7EA}" type="pres">
      <dgm:prSet presAssocID="{7CFF8645-B9E5-430E-8F6F-26FA02680F75}" presName="node" presStyleLbl="node1" presStyleIdx="0" presStyleCnt="5" custRadScaleRad="99231" custRadScaleInc="0">
        <dgm:presLayoutVars>
          <dgm:bulletEnabled val="1"/>
        </dgm:presLayoutVars>
      </dgm:prSet>
      <dgm:spPr/>
    </dgm:pt>
    <dgm:pt modelId="{F3323177-F07D-4821-BD05-8792810F6FB0}" type="pres">
      <dgm:prSet presAssocID="{7CFF8645-B9E5-430E-8F6F-26FA02680F75}" presName="spNode" presStyleCnt="0"/>
      <dgm:spPr/>
    </dgm:pt>
    <dgm:pt modelId="{5B20AF06-F396-478D-BC83-7865B7935FC7}" type="pres">
      <dgm:prSet presAssocID="{88E1D559-33E5-40CE-92E9-A390C744AF8B}" presName="sibTrans" presStyleLbl="sibTrans1D1" presStyleIdx="0" presStyleCnt="5"/>
      <dgm:spPr/>
    </dgm:pt>
    <dgm:pt modelId="{005E2418-C3CA-45F7-AE6B-7F32FAFD6656}" type="pres">
      <dgm:prSet presAssocID="{6B36E861-93D7-4F11-9E40-BD2B4146CA8F}" presName="node" presStyleLbl="node1" presStyleIdx="1" presStyleCnt="5">
        <dgm:presLayoutVars>
          <dgm:bulletEnabled val="1"/>
        </dgm:presLayoutVars>
      </dgm:prSet>
      <dgm:spPr/>
    </dgm:pt>
    <dgm:pt modelId="{D12977E5-43CC-4B7D-96A3-816328A5960D}" type="pres">
      <dgm:prSet presAssocID="{6B36E861-93D7-4F11-9E40-BD2B4146CA8F}" presName="spNode" presStyleCnt="0"/>
      <dgm:spPr/>
    </dgm:pt>
    <dgm:pt modelId="{E4A99EBE-C4E4-4EB1-BA42-1F72DC263931}" type="pres">
      <dgm:prSet presAssocID="{3BABE146-35A0-43DC-A041-B5D01B2AFC1B}" presName="sibTrans" presStyleLbl="sibTrans1D1" presStyleIdx="1" presStyleCnt="5"/>
      <dgm:spPr/>
    </dgm:pt>
    <dgm:pt modelId="{288A7310-F77C-4E56-BB89-B1F419E8F312}" type="pres">
      <dgm:prSet presAssocID="{E5D5A7F9-C478-48BA-BF3F-D7BE20231A72}" presName="node" presStyleLbl="node1" presStyleIdx="2" presStyleCnt="5">
        <dgm:presLayoutVars>
          <dgm:bulletEnabled val="1"/>
        </dgm:presLayoutVars>
      </dgm:prSet>
      <dgm:spPr/>
    </dgm:pt>
    <dgm:pt modelId="{750CF14F-D38E-4401-8D09-26A55199E659}" type="pres">
      <dgm:prSet presAssocID="{E5D5A7F9-C478-48BA-BF3F-D7BE20231A72}" presName="spNode" presStyleCnt="0"/>
      <dgm:spPr/>
    </dgm:pt>
    <dgm:pt modelId="{557AADA6-E48D-49DD-B1FA-B0563AE97CC6}" type="pres">
      <dgm:prSet presAssocID="{509FC9EB-C5B7-4E94-8763-E32AC7157C3F}" presName="sibTrans" presStyleLbl="sibTrans1D1" presStyleIdx="2" presStyleCnt="5"/>
      <dgm:spPr/>
    </dgm:pt>
    <dgm:pt modelId="{9FAF1D90-1DF8-4DB3-8FA1-B6CA6CDF64F2}" type="pres">
      <dgm:prSet presAssocID="{5CAD33AD-562D-4A92-9462-1A82BCEE3614}" presName="node" presStyleLbl="node1" presStyleIdx="3" presStyleCnt="5">
        <dgm:presLayoutVars>
          <dgm:bulletEnabled val="1"/>
        </dgm:presLayoutVars>
      </dgm:prSet>
      <dgm:spPr/>
    </dgm:pt>
    <dgm:pt modelId="{73C7ADDF-1AF1-4336-BAD6-A06F7B5ECB1C}" type="pres">
      <dgm:prSet presAssocID="{5CAD33AD-562D-4A92-9462-1A82BCEE3614}" presName="spNode" presStyleCnt="0"/>
      <dgm:spPr/>
    </dgm:pt>
    <dgm:pt modelId="{489D9632-7F38-4E81-BABF-E9A5978D9C80}" type="pres">
      <dgm:prSet presAssocID="{BA45994A-ECC7-4A8C-A990-97E6BA7D20E1}" presName="sibTrans" presStyleLbl="sibTrans1D1" presStyleIdx="3" presStyleCnt="5"/>
      <dgm:spPr/>
    </dgm:pt>
    <dgm:pt modelId="{CD611682-6574-408E-87B1-6B866B42CF22}" type="pres">
      <dgm:prSet presAssocID="{2E367055-DDFA-4CF5-A502-AAB024F84571}" presName="node" presStyleLbl="node1" presStyleIdx="4" presStyleCnt="5">
        <dgm:presLayoutVars>
          <dgm:bulletEnabled val="1"/>
        </dgm:presLayoutVars>
      </dgm:prSet>
      <dgm:spPr/>
    </dgm:pt>
    <dgm:pt modelId="{9EFDAA2D-1CEC-4F7E-870D-985683242FC9}" type="pres">
      <dgm:prSet presAssocID="{2E367055-DDFA-4CF5-A502-AAB024F84571}" presName="spNode" presStyleCnt="0"/>
      <dgm:spPr/>
    </dgm:pt>
    <dgm:pt modelId="{40715361-319C-43AC-B551-E5C69FC2068C}" type="pres">
      <dgm:prSet presAssocID="{4675A1D9-234C-49EC-B537-D304416A3947}" presName="sibTrans" presStyleLbl="sibTrans1D1" presStyleIdx="4" presStyleCnt="5"/>
      <dgm:spPr/>
    </dgm:pt>
  </dgm:ptLst>
  <dgm:cxnLst>
    <dgm:cxn modelId="{639E5501-10BF-46BB-87D6-1F40D9D699C9}" srcId="{167A5A5F-9E60-428F-BD6D-C37260539292}" destId="{7CFF8645-B9E5-430E-8F6F-26FA02680F75}" srcOrd="0" destOrd="0" parTransId="{3DD0D046-848E-4CE7-B4A2-B169BC49D631}" sibTransId="{88E1D559-33E5-40CE-92E9-A390C744AF8B}"/>
    <dgm:cxn modelId="{032AFD02-9F2F-4047-9AAA-0443082B7C29}" srcId="{167A5A5F-9E60-428F-BD6D-C37260539292}" destId="{5CAD33AD-562D-4A92-9462-1A82BCEE3614}" srcOrd="3" destOrd="0" parTransId="{140C23A8-0AAD-49D0-A6C9-9D49A7252C98}" sibTransId="{BA45994A-ECC7-4A8C-A990-97E6BA7D20E1}"/>
    <dgm:cxn modelId="{C3539D0C-3FE6-45F5-B0BA-036DCB57BCA2}" type="presOf" srcId="{3BABE146-35A0-43DC-A041-B5D01B2AFC1B}" destId="{E4A99EBE-C4E4-4EB1-BA42-1F72DC263931}" srcOrd="0" destOrd="0" presId="urn:microsoft.com/office/officeart/2005/8/layout/cycle5"/>
    <dgm:cxn modelId="{4B903B16-28B9-41F4-B755-8250583059EC}" type="presOf" srcId="{2E367055-DDFA-4CF5-A502-AAB024F84571}" destId="{CD611682-6574-408E-87B1-6B866B42CF22}" srcOrd="0" destOrd="0" presId="urn:microsoft.com/office/officeart/2005/8/layout/cycle5"/>
    <dgm:cxn modelId="{0AACCB1D-6F3D-4574-9655-EFEB698FFD87}" type="presOf" srcId="{167A5A5F-9E60-428F-BD6D-C37260539292}" destId="{48910760-3DE2-4D03-8D6C-46FB21296DF1}" srcOrd="0" destOrd="0" presId="urn:microsoft.com/office/officeart/2005/8/layout/cycle5"/>
    <dgm:cxn modelId="{04194369-1828-4702-8BB0-5E23B911AAF5}" srcId="{167A5A5F-9E60-428F-BD6D-C37260539292}" destId="{E5D5A7F9-C478-48BA-BF3F-D7BE20231A72}" srcOrd="2" destOrd="0" parTransId="{A0E8F3C9-3C82-4438-8F44-319FEB5D1A13}" sibTransId="{509FC9EB-C5B7-4E94-8763-E32AC7157C3F}"/>
    <dgm:cxn modelId="{D3DE6A72-16A3-4C50-83D7-B46D72DA827A}" srcId="{167A5A5F-9E60-428F-BD6D-C37260539292}" destId="{6B36E861-93D7-4F11-9E40-BD2B4146CA8F}" srcOrd="1" destOrd="0" parTransId="{032AE4F0-0FD8-4204-81DA-DDB180DE7EB6}" sibTransId="{3BABE146-35A0-43DC-A041-B5D01B2AFC1B}"/>
    <dgm:cxn modelId="{FD8CA877-4293-4EAB-A287-8C5BC0C92864}" type="presOf" srcId="{4675A1D9-234C-49EC-B537-D304416A3947}" destId="{40715361-319C-43AC-B551-E5C69FC2068C}" srcOrd="0" destOrd="0" presId="urn:microsoft.com/office/officeart/2005/8/layout/cycle5"/>
    <dgm:cxn modelId="{04EE7385-7DB1-46BA-9084-027A3A9B6166}" type="presOf" srcId="{88E1D559-33E5-40CE-92E9-A390C744AF8B}" destId="{5B20AF06-F396-478D-BC83-7865B7935FC7}" srcOrd="0" destOrd="0" presId="urn:microsoft.com/office/officeart/2005/8/layout/cycle5"/>
    <dgm:cxn modelId="{9F7ACD8E-A133-43DC-B301-C645C2D4C0EB}" type="presOf" srcId="{BA45994A-ECC7-4A8C-A990-97E6BA7D20E1}" destId="{489D9632-7F38-4E81-BABF-E9A5978D9C80}" srcOrd="0" destOrd="0" presId="urn:microsoft.com/office/officeart/2005/8/layout/cycle5"/>
    <dgm:cxn modelId="{724300B6-197C-46A0-B45B-B0AF53BB2897}" srcId="{167A5A5F-9E60-428F-BD6D-C37260539292}" destId="{2E367055-DDFA-4CF5-A502-AAB024F84571}" srcOrd="4" destOrd="0" parTransId="{4ECDD915-A393-41E8-BCD7-F9C84A9E9A4E}" sibTransId="{4675A1D9-234C-49EC-B537-D304416A3947}"/>
    <dgm:cxn modelId="{B06BB9C3-F70D-428F-AD53-2349CD233EF3}" type="presOf" srcId="{509FC9EB-C5B7-4E94-8763-E32AC7157C3F}" destId="{557AADA6-E48D-49DD-B1FA-B0563AE97CC6}" srcOrd="0" destOrd="0" presId="urn:microsoft.com/office/officeart/2005/8/layout/cycle5"/>
    <dgm:cxn modelId="{595E3DC8-DDB6-45D4-A9B2-D69494806510}" type="presOf" srcId="{6B36E861-93D7-4F11-9E40-BD2B4146CA8F}" destId="{005E2418-C3CA-45F7-AE6B-7F32FAFD6656}" srcOrd="0" destOrd="0" presId="urn:microsoft.com/office/officeart/2005/8/layout/cycle5"/>
    <dgm:cxn modelId="{02267AD8-E0EE-49F8-AE14-58D816B3A3A5}" type="presOf" srcId="{E5D5A7F9-C478-48BA-BF3F-D7BE20231A72}" destId="{288A7310-F77C-4E56-BB89-B1F419E8F312}" srcOrd="0" destOrd="0" presId="urn:microsoft.com/office/officeart/2005/8/layout/cycle5"/>
    <dgm:cxn modelId="{30DE75E4-CE59-4057-B4CF-E1AE32027925}" type="presOf" srcId="{7CFF8645-B9E5-430E-8F6F-26FA02680F75}" destId="{7FE1969F-21B8-427E-B429-86CC0A28E7EA}" srcOrd="0" destOrd="0" presId="urn:microsoft.com/office/officeart/2005/8/layout/cycle5"/>
    <dgm:cxn modelId="{01769AFE-8C9E-46A3-88B2-1717EC2DFE08}" type="presOf" srcId="{5CAD33AD-562D-4A92-9462-1A82BCEE3614}" destId="{9FAF1D90-1DF8-4DB3-8FA1-B6CA6CDF64F2}" srcOrd="0" destOrd="0" presId="urn:microsoft.com/office/officeart/2005/8/layout/cycle5"/>
    <dgm:cxn modelId="{38CE6B55-84D2-4EC9-B45E-0F00408C05B2}" type="presParOf" srcId="{48910760-3DE2-4D03-8D6C-46FB21296DF1}" destId="{7FE1969F-21B8-427E-B429-86CC0A28E7EA}" srcOrd="0" destOrd="0" presId="urn:microsoft.com/office/officeart/2005/8/layout/cycle5"/>
    <dgm:cxn modelId="{C2D7D3A8-EBA1-40EE-A694-8008A2A0FDA9}" type="presParOf" srcId="{48910760-3DE2-4D03-8D6C-46FB21296DF1}" destId="{F3323177-F07D-4821-BD05-8792810F6FB0}" srcOrd="1" destOrd="0" presId="urn:microsoft.com/office/officeart/2005/8/layout/cycle5"/>
    <dgm:cxn modelId="{ECDB4034-43A9-43FC-A1A7-1805BAC1BB63}" type="presParOf" srcId="{48910760-3DE2-4D03-8D6C-46FB21296DF1}" destId="{5B20AF06-F396-478D-BC83-7865B7935FC7}" srcOrd="2" destOrd="0" presId="urn:microsoft.com/office/officeart/2005/8/layout/cycle5"/>
    <dgm:cxn modelId="{20C4FFD1-5AC9-41CB-85DE-EF95B937E028}" type="presParOf" srcId="{48910760-3DE2-4D03-8D6C-46FB21296DF1}" destId="{005E2418-C3CA-45F7-AE6B-7F32FAFD6656}" srcOrd="3" destOrd="0" presId="urn:microsoft.com/office/officeart/2005/8/layout/cycle5"/>
    <dgm:cxn modelId="{E78DE10B-0F8C-4812-8340-E372161EC53F}" type="presParOf" srcId="{48910760-3DE2-4D03-8D6C-46FB21296DF1}" destId="{D12977E5-43CC-4B7D-96A3-816328A5960D}" srcOrd="4" destOrd="0" presId="urn:microsoft.com/office/officeart/2005/8/layout/cycle5"/>
    <dgm:cxn modelId="{83EAC1AF-31DA-4330-BF95-0CACDF34CA6C}" type="presParOf" srcId="{48910760-3DE2-4D03-8D6C-46FB21296DF1}" destId="{E4A99EBE-C4E4-4EB1-BA42-1F72DC263931}" srcOrd="5" destOrd="0" presId="urn:microsoft.com/office/officeart/2005/8/layout/cycle5"/>
    <dgm:cxn modelId="{E36D47C1-2A01-4D3D-975A-040ECF85A50A}" type="presParOf" srcId="{48910760-3DE2-4D03-8D6C-46FB21296DF1}" destId="{288A7310-F77C-4E56-BB89-B1F419E8F312}" srcOrd="6" destOrd="0" presId="urn:microsoft.com/office/officeart/2005/8/layout/cycle5"/>
    <dgm:cxn modelId="{896C755C-B0D3-4E8A-A77B-3D22D5E3727F}" type="presParOf" srcId="{48910760-3DE2-4D03-8D6C-46FB21296DF1}" destId="{750CF14F-D38E-4401-8D09-26A55199E659}" srcOrd="7" destOrd="0" presId="urn:microsoft.com/office/officeart/2005/8/layout/cycle5"/>
    <dgm:cxn modelId="{BD3DDD79-7624-42E7-B161-20D69321DD1F}" type="presParOf" srcId="{48910760-3DE2-4D03-8D6C-46FB21296DF1}" destId="{557AADA6-E48D-49DD-B1FA-B0563AE97CC6}" srcOrd="8" destOrd="0" presId="urn:microsoft.com/office/officeart/2005/8/layout/cycle5"/>
    <dgm:cxn modelId="{89507DDC-9848-42E8-A548-C60778BACF72}" type="presParOf" srcId="{48910760-3DE2-4D03-8D6C-46FB21296DF1}" destId="{9FAF1D90-1DF8-4DB3-8FA1-B6CA6CDF64F2}" srcOrd="9" destOrd="0" presId="urn:microsoft.com/office/officeart/2005/8/layout/cycle5"/>
    <dgm:cxn modelId="{1EC8FFCF-544A-48B3-8DF7-94FBB13564CF}" type="presParOf" srcId="{48910760-3DE2-4D03-8D6C-46FB21296DF1}" destId="{73C7ADDF-1AF1-4336-BAD6-A06F7B5ECB1C}" srcOrd="10" destOrd="0" presId="urn:microsoft.com/office/officeart/2005/8/layout/cycle5"/>
    <dgm:cxn modelId="{B0520D10-AEA0-4F08-8D1F-72151852C824}" type="presParOf" srcId="{48910760-3DE2-4D03-8D6C-46FB21296DF1}" destId="{489D9632-7F38-4E81-BABF-E9A5978D9C80}" srcOrd="11" destOrd="0" presId="urn:microsoft.com/office/officeart/2005/8/layout/cycle5"/>
    <dgm:cxn modelId="{BE9918D2-88A9-427C-9001-CA97B373A9F8}" type="presParOf" srcId="{48910760-3DE2-4D03-8D6C-46FB21296DF1}" destId="{CD611682-6574-408E-87B1-6B866B42CF22}" srcOrd="12" destOrd="0" presId="urn:microsoft.com/office/officeart/2005/8/layout/cycle5"/>
    <dgm:cxn modelId="{834809B4-2BC0-4CE8-B285-37C8656254BC}" type="presParOf" srcId="{48910760-3DE2-4D03-8D6C-46FB21296DF1}" destId="{9EFDAA2D-1CEC-4F7E-870D-985683242FC9}" srcOrd="13" destOrd="0" presId="urn:microsoft.com/office/officeart/2005/8/layout/cycle5"/>
    <dgm:cxn modelId="{BEE26FE2-50A9-40D6-B491-FE9C246BDED5}" type="presParOf" srcId="{48910760-3DE2-4D03-8D6C-46FB21296DF1}" destId="{40715361-319C-43AC-B551-E5C69FC2068C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1969F-21B8-427E-B429-86CC0A28E7EA}">
      <dsp:nvSpPr>
        <dsp:cNvPr id="0" name=""/>
        <dsp:cNvSpPr/>
      </dsp:nvSpPr>
      <dsp:spPr>
        <a:xfrm>
          <a:off x="3174007" y="20925"/>
          <a:ext cx="1779984" cy="115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Low interest rates, high bond and stock prices. Top of business cycle</a:t>
          </a:r>
        </a:p>
      </dsp:txBody>
      <dsp:txXfrm>
        <a:off x="3230487" y="77405"/>
        <a:ext cx="1667024" cy="1044029"/>
      </dsp:txXfrm>
    </dsp:sp>
    <dsp:sp modelId="{5B20AF06-F396-478D-BC83-7865B7935FC7}">
      <dsp:nvSpPr>
        <dsp:cNvPr id="0" name=""/>
        <dsp:cNvSpPr/>
      </dsp:nvSpPr>
      <dsp:spPr>
        <a:xfrm>
          <a:off x="1772274" y="608508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3418692" y="283364"/>
              </a:moveTo>
              <a:arcTo wR="2310126" hR="2310126" stAng="17920625" swAng="119926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E2418-C3CA-45F7-AE6B-7F32FAFD6656}">
      <dsp:nvSpPr>
        <dsp:cNvPr id="0" name=""/>
        <dsp:cNvSpPr/>
      </dsp:nvSpPr>
      <dsp:spPr>
        <a:xfrm>
          <a:off x="5371068" y="1599418"/>
          <a:ext cx="1779984" cy="115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Inflation increase, interest rates rise, bonds stocks and economy reverse</a:t>
          </a:r>
        </a:p>
      </dsp:txBody>
      <dsp:txXfrm>
        <a:off x="5427548" y="1655898"/>
        <a:ext cx="1667024" cy="1044029"/>
      </dsp:txXfrm>
    </dsp:sp>
    <dsp:sp modelId="{E4A99EBE-C4E4-4EB1-BA42-1F72DC263931}">
      <dsp:nvSpPr>
        <dsp:cNvPr id="0" name=""/>
        <dsp:cNvSpPr/>
      </dsp:nvSpPr>
      <dsp:spPr>
        <a:xfrm>
          <a:off x="1753873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4614700" y="2470186"/>
              </a:moveTo>
              <a:arcTo wR="2310126" hR="2310126" stAng="21838381" swAng="135921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A7310-F77C-4E56-BB89-B1F419E8F312}">
      <dsp:nvSpPr>
        <dsp:cNvPr id="0" name=""/>
        <dsp:cNvSpPr/>
      </dsp:nvSpPr>
      <dsp:spPr>
        <a:xfrm>
          <a:off x="4531865" y="4182218"/>
          <a:ext cx="1779984" cy="115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Poor stock and bond trailing returns – recession</a:t>
          </a:r>
        </a:p>
      </dsp:txBody>
      <dsp:txXfrm>
        <a:off x="4588345" y="4238698"/>
        <a:ext cx="1667024" cy="1044029"/>
      </dsp:txXfrm>
    </dsp:sp>
    <dsp:sp modelId="{557AADA6-E48D-49DD-B1FA-B0563AE97CC6}">
      <dsp:nvSpPr>
        <dsp:cNvPr id="0" name=""/>
        <dsp:cNvSpPr/>
      </dsp:nvSpPr>
      <dsp:spPr>
        <a:xfrm>
          <a:off x="1753873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2593389" y="4602819"/>
              </a:moveTo>
              <a:arcTo wR="2310126" hR="2310126" stAng="4977406" swAng="84518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AF1D90-1DF8-4DB3-8FA1-B6CA6CDF64F2}">
      <dsp:nvSpPr>
        <dsp:cNvPr id="0" name=""/>
        <dsp:cNvSpPr/>
      </dsp:nvSpPr>
      <dsp:spPr>
        <a:xfrm>
          <a:off x="1816149" y="4182218"/>
          <a:ext cx="1779984" cy="115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Interest rates peak attracting disenfranchised stock holders to move into bonds</a:t>
          </a:r>
        </a:p>
      </dsp:txBody>
      <dsp:txXfrm>
        <a:off x="1872629" y="4238698"/>
        <a:ext cx="1667024" cy="1044029"/>
      </dsp:txXfrm>
    </dsp:sp>
    <dsp:sp modelId="{489D9632-7F38-4E81-BABF-E9A5978D9C80}">
      <dsp:nvSpPr>
        <dsp:cNvPr id="0" name=""/>
        <dsp:cNvSpPr/>
      </dsp:nvSpPr>
      <dsp:spPr>
        <a:xfrm>
          <a:off x="1753873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244996" y="3345463"/>
              </a:moveTo>
              <a:arcTo wR="2310126" hR="2310126" stAng="9202406" swAng="135921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11682-6574-408E-87B1-6B866B42CF22}">
      <dsp:nvSpPr>
        <dsp:cNvPr id="0" name=""/>
        <dsp:cNvSpPr/>
      </dsp:nvSpPr>
      <dsp:spPr>
        <a:xfrm>
          <a:off x="976947" y="1599418"/>
          <a:ext cx="1779984" cy="11569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Interest rates are lowered stimulating growth again attracting bond  holders to move into stocks for better growth</a:t>
          </a:r>
        </a:p>
      </dsp:txBody>
      <dsp:txXfrm>
        <a:off x="1033427" y="1655898"/>
        <a:ext cx="1667024" cy="1044029"/>
      </dsp:txXfrm>
    </dsp:sp>
    <dsp:sp modelId="{40715361-319C-43AC-B551-E5C69FC2068C}">
      <dsp:nvSpPr>
        <dsp:cNvPr id="0" name=""/>
        <dsp:cNvSpPr/>
      </dsp:nvSpPr>
      <dsp:spPr>
        <a:xfrm>
          <a:off x="1735473" y="608508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575545" y="784376"/>
              </a:moveTo>
              <a:arcTo wR="2310126" hR="2310126" stAng="13280106" swAng="119926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011AF-2D2E-7D23-BD4D-54FFDAEA9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D108C-16B1-18B3-6CE5-4AF50092D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FBD7-4748-3416-151E-E4843AC79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2884D-0876-0C86-4233-03C80226D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6F92F-DE69-B85A-CE21-6EFEA1CB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7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E83B7-B2B4-B086-12DB-9C3129C5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99892-3ECD-7679-69D0-A34A20040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6B2D3-9025-BBE7-1177-BBC370EC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A2318-8CCA-C668-5405-9EB703F47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DD8E8-12D9-A7C7-7173-B76B7ED00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7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F94BC-F79C-350A-A250-D35CFE8F87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8CF005-8A10-17E4-507B-AB560F421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69F98-8653-E299-CFD7-EB0B94883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BBCFB-194B-B23B-58A7-720E3AC69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8E70C-021B-CC55-57DC-799ADE8A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7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7D82E-B2FB-35BB-7986-C666766C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E13AA-4A51-0A5D-1504-5A28CAE4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236C6-8E38-6E6A-F5FF-C43BA1716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35FFB-ACC4-45CD-2B5B-DC0F8C17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B0B4E-BADB-143B-F800-CC929E78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8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27475-B1B0-956F-2F87-81DD870E4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209AB-EBA0-06A7-4B97-9E9BE0B4D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1FDC6-34A3-5AA1-D377-5A15D82E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57031-72A6-BE59-16A6-1E17FCD2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109AA-7DD9-E224-8D55-B0B71B76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5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568C5-ECED-358F-8B8D-7AECA6691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7B74F-2D39-1BC6-F5AA-5608F0904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AE1E2A-91F6-21FD-755F-9D3571FFA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3E7B3-496D-EBAB-C7F1-2A7530C3A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59A1C-9330-1EDF-2EE5-A391B8FB8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97668-3517-3423-7919-89F190F2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9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6A514-CFFE-6D80-6508-E02B0F389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CB109-E13E-9CA7-9EC8-FF34DF4F1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C3FD84-EDA0-1A31-91D0-D8CF1B119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187499-5BFD-3BD5-834D-C99698C57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242C2D-DBF5-10C4-1732-C221CE252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3AE82-CE1E-96FA-D57A-FDD071096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520C4-4F24-7ACC-2639-9D2FFCED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9251C-8FB1-B4BB-D31D-B7606E30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8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2BE66-70AF-9BC7-D419-0DBB0648F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CA6DBC-2014-BB10-2B5C-C51A4B3B0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D3F58-6689-6866-2787-42E6A041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66E93-E6A2-36FD-D83E-E82BBD78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2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B41707-7AC3-89A9-D82D-50B512B9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296BC0-145A-FA42-F440-3EF6FA3DB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18C8C-B3BA-839F-AB0C-B074E983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D97CA-826A-1ABB-79CF-2870F7CF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18FB6-9D49-653F-7EDF-97340AE97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23F706-371A-0932-F498-6128C7C13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BFB10-B05B-030F-B609-78515D66F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2B8165-59C5-4566-0013-8BE15846F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21A4C-BC41-0779-5E84-2DC1C2F4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4FDE2-D45F-5EF5-213F-EEC7DB490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EEF757-44E7-0FC7-5E06-80DDDAC66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5C776-6B37-4FF3-15AD-79A19A1F9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947F2-A925-5A99-B0BC-48AD14C52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DFDFB-2818-65CA-F728-8AE9BB10B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65B16-CF37-7744-DDB0-3693DBEBA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7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51490-334A-4C55-4B28-38E50F58F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24A9E-A6FD-2BDC-688B-FC945DD15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C64E5-288F-3AA7-44A4-76EDFCB846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677E9-6913-4135-B185-0524A7681A3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E32D2-E195-50DA-23F9-9208073C9C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30B2E-4DA2-9F2D-401B-30A865ADE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CA5F3-3BAF-4C24-BD40-FD9398011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3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B8D3F79D-CE50-FDA8-236B-B8802B067740}"/>
              </a:ext>
            </a:extLst>
          </p:cNvPr>
          <p:cNvSpPr/>
          <p:nvPr/>
        </p:nvSpPr>
        <p:spPr>
          <a:xfrm>
            <a:off x="3738387" y="965447"/>
            <a:ext cx="5715442" cy="492710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Bonds, notes, loans all have the highest claim against assets but the least sharing of growth.  </a:t>
            </a:r>
          </a:p>
        </p:txBody>
      </p:sp>
      <p:sp>
        <p:nvSpPr>
          <p:cNvPr id="6" name="Arrow: Curved Left 5">
            <a:extLst>
              <a:ext uri="{FF2B5EF4-FFF2-40B4-BE49-F238E27FC236}">
                <a16:creationId xmlns:a16="http://schemas.microsoft.com/office/drawing/2014/main" id="{0B211880-DC8F-AA6A-99B2-D0273E28901A}"/>
              </a:ext>
            </a:extLst>
          </p:cNvPr>
          <p:cNvSpPr/>
          <p:nvPr/>
        </p:nvSpPr>
        <p:spPr>
          <a:xfrm>
            <a:off x="9096043" y="2334828"/>
            <a:ext cx="3062797" cy="31426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`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7CFC0F-F5B4-9E31-035B-83EABF133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939375" y="2057318"/>
            <a:ext cx="3078747" cy="3139712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36254DC-043A-2647-407B-BB3AC622D526}"/>
              </a:ext>
            </a:extLst>
          </p:cNvPr>
          <p:cNvCxnSpPr>
            <a:cxnSpLocks/>
          </p:cNvCxnSpPr>
          <p:nvPr/>
        </p:nvCxnSpPr>
        <p:spPr>
          <a:xfrm flipV="1">
            <a:off x="4686602" y="4104443"/>
            <a:ext cx="3827083" cy="10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956E26D-6529-2F5B-8222-734F210B0D28}"/>
              </a:ext>
            </a:extLst>
          </p:cNvPr>
          <p:cNvCxnSpPr>
            <a:cxnSpLocks/>
          </p:cNvCxnSpPr>
          <p:nvPr/>
        </p:nvCxnSpPr>
        <p:spPr>
          <a:xfrm>
            <a:off x="5140909" y="3340223"/>
            <a:ext cx="2919274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35278C3-3516-6246-6B88-65003B3BC01E}"/>
              </a:ext>
            </a:extLst>
          </p:cNvPr>
          <p:cNvSpPr txBox="1"/>
          <p:nvPr/>
        </p:nvSpPr>
        <p:spPr>
          <a:xfrm>
            <a:off x="4480544" y="290005"/>
            <a:ext cx="46154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Capital Structure and Disintermediation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EF8DA5E-7519-1CFE-4D55-9638FBC15C0A}"/>
              </a:ext>
            </a:extLst>
          </p:cNvPr>
          <p:cNvSpPr txBox="1"/>
          <p:nvPr/>
        </p:nvSpPr>
        <p:spPr>
          <a:xfrm>
            <a:off x="4748812" y="2187726"/>
            <a:ext cx="3827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Common stocks have the least claim against assets but share fully in growth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4854810-BB5A-8942-61F6-D28873BBC74A}"/>
              </a:ext>
            </a:extLst>
          </p:cNvPr>
          <p:cNvSpPr txBox="1"/>
          <p:nvPr/>
        </p:nvSpPr>
        <p:spPr>
          <a:xfrm>
            <a:off x="4225771" y="3429000"/>
            <a:ext cx="5069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Preferred Stocks have the secondary claim against assets and may have a prior right to dividends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1D25A7-642B-EAB4-38D3-8B3C6D09D260}"/>
              </a:ext>
            </a:extLst>
          </p:cNvPr>
          <p:cNvSpPr txBox="1"/>
          <p:nvPr/>
        </p:nvSpPr>
        <p:spPr>
          <a:xfrm>
            <a:off x="1322773" y="612559"/>
            <a:ext cx="20152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Bonds are sold in favor of stocks when interest rates are less favorable than the growth outlook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FDB0D5-7451-88FA-0A21-F4AAC448ACAF}"/>
              </a:ext>
            </a:extLst>
          </p:cNvPr>
          <p:cNvSpPr txBox="1"/>
          <p:nvPr/>
        </p:nvSpPr>
        <p:spPr>
          <a:xfrm>
            <a:off x="10170241" y="96544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B57470-B360-9E98-13AA-0AE3EE20DBB0}"/>
              </a:ext>
            </a:extLst>
          </p:cNvPr>
          <p:cNvSpPr txBox="1"/>
          <p:nvPr/>
        </p:nvSpPr>
        <p:spPr>
          <a:xfrm>
            <a:off x="9294920" y="490060"/>
            <a:ext cx="20152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Stocks are sold in favor of bonds when growth rates are less favorable than interest rates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C9808DC-B6B8-AF70-8B5D-FDA92D04EF93}"/>
              </a:ext>
            </a:extLst>
          </p:cNvPr>
          <p:cNvSpPr txBox="1"/>
          <p:nvPr/>
        </p:nvSpPr>
        <p:spPr>
          <a:xfrm>
            <a:off x="1731146" y="6116715"/>
            <a:ext cx="9827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Disintermediation: the movement of capital from bonds/loans/debt into equity/ownership/stocks in tune with the business cycles, economic and market forecasts in an effort to optimize returns and risks.</a:t>
            </a:r>
          </a:p>
        </p:txBody>
      </p:sp>
    </p:spTree>
    <p:extLst>
      <p:ext uri="{BB962C8B-B14F-4D97-AF65-F5344CB8AC3E}">
        <p14:creationId xmlns:p14="http://schemas.microsoft.com/office/powerpoint/2010/main" val="1723164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CBF5EBA-C6CB-3B13-0ADD-00AE647E1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855692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18A9A64-105F-89BD-EB1A-230AED17487D}"/>
              </a:ext>
            </a:extLst>
          </p:cNvPr>
          <p:cNvSpPr txBox="1"/>
          <p:nvPr/>
        </p:nvSpPr>
        <p:spPr>
          <a:xfrm>
            <a:off x="1118587" y="319556"/>
            <a:ext cx="10759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The</a:t>
            </a:r>
            <a:r>
              <a:rPr lang="en-US" dirty="0"/>
              <a:t> </a:t>
            </a:r>
            <a:r>
              <a:rPr lang="en-US" sz="2000" b="1" dirty="0"/>
              <a:t>Business Cycle, the Federal Reserve’s control over interest rates and Disintermediation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289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199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Wright</dc:creator>
  <cp:lastModifiedBy>Bill Wright</cp:lastModifiedBy>
  <cp:revision>2</cp:revision>
  <cp:lastPrinted>2023-01-06T06:24:16Z</cp:lastPrinted>
  <dcterms:created xsi:type="dcterms:W3CDTF">2023-01-06T06:10:21Z</dcterms:created>
  <dcterms:modified xsi:type="dcterms:W3CDTF">2023-01-06T06:25:09Z</dcterms:modified>
</cp:coreProperties>
</file>